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80" r:id="rId3"/>
    <p:sldId id="284" r:id="rId4"/>
    <p:sldId id="286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81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F6F"/>
    <a:srgbClr val="8BFFC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2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Blind</c:v>
                </c:pt>
                <c:pt idx="1">
                  <c:v>Partially-sighted</c:v>
                </c:pt>
                <c:pt idx="2">
                  <c:v>Deaf-blind</c:v>
                </c:pt>
                <c:pt idx="3">
                  <c:v>Multiple disabilities along with partial sight</c:v>
                </c:pt>
                <c:pt idx="4">
                  <c:v>Multiple disabilities along with blindness</c:v>
                </c:pt>
                <c:pt idx="5">
                  <c:v>Rather not say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0.3589</c:v>
                </c:pt>
                <c:pt idx="1">
                  <c:v>0.48330000000000001</c:v>
                </c:pt>
                <c:pt idx="2">
                  <c:v>3.1099999999999999E-2</c:v>
                </c:pt>
                <c:pt idx="3">
                  <c:v>7.6600000000000001E-2</c:v>
                </c:pt>
                <c:pt idx="4">
                  <c:v>4.07E-2</c:v>
                </c:pt>
                <c:pt idx="5">
                  <c:v>9.5999999999999992E-3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410424"/>
        <c:axId val="358411208"/>
      </c:barChart>
      <c:catAx>
        <c:axId val="35841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411208"/>
        <c:crosses val="autoZero"/>
        <c:auto val="1"/>
        <c:lblAlgn val="ctr"/>
        <c:lblOffset val="100"/>
        <c:noMultiLvlLbl val="0"/>
      </c:catAx>
      <c:valAx>
        <c:axId val="35841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41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36123865651594"/>
          <c:y val="3.4375039387353874E-2"/>
          <c:w val="0.45882651185653711"/>
          <c:h val="0.875916338582677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Head-worn camera for magnification</c:v>
                </c:pt>
                <c:pt idx="1">
                  <c:v>Head-worn camera for OCR (optical character recognition)</c:v>
                </c:pt>
                <c:pt idx="2">
                  <c:v>Head-worn camera for sighted visual interpretation</c:v>
                </c:pt>
                <c:pt idx="3">
                  <c:v>Braille note taker</c:v>
                </c:pt>
                <c:pt idx="4">
                  <c:v>Refreshable braille display with computer/smart phone/tablet</c:v>
                </c:pt>
                <c:pt idx="5">
                  <c:v>Distance magnification for navigation</c:v>
                </c:pt>
                <c:pt idx="6">
                  <c:v>Paper braille for note taking</c:v>
                </c:pt>
                <c:pt idx="7">
                  <c:v>Guide dog</c:v>
                </c:pt>
                <c:pt idx="8">
                  <c:v>Combination of screen reader and magnification (PC/Mac)</c:v>
                </c:pt>
                <c:pt idx="9">
                  <c:v>Artificial intelligence (AI) app for visual interpretation</c:v>
                </c:pt>
                <c:pt idx="10">
                  <c:v>Talking GPS app/device</c:v>
                </c:pt>
                <c:pt idx="11">
                  <c:v>Scan-and-read app/device for OCR</c:v>
                </c:pt>
                <c:pt idx="12">
                  <c:v>Magnification (PC/Mac)</c:v>
                </c:pt>
                <c:pt idx="13">
                  <c:v>Recorder for note taking</c:v>
                </c:pt>
                <c:pt idx="14">
                  <c:v>GPS</c:v>
                </c:pt>
                <c:pt idx="15">
                  <c:v>Tablet</c:v>
                </c:pt>
                <c:pt idx="16">
                  <c:v>Large print</c:v>
                </c:pt>
                <c:pt idx="17">
                  <c:v>Screen reader (PC/Mac)</c:v>
                </c:pt>
                <c:pt idx="18">
                  <c:v>Talking book player/app</c:v>
                </c:pt>
                <c:pt idx="19">
                  <c:v>Smart phone</c:v>
                </c:pt>
                <c:pt idx="20">
                  <c:v>White cane</c:v>
                </c:pt>
              </c:strCache>
            </c:strRef>
          </c:cat>
          <c:val>
            <c:numRef>
              <c:f>Sheet1!$B$2:$B$22</c:f>
              <c:numCache>
                <c:formatCode>0.00%</c:formatCode>
                <c:ptCount val="21"/>
                <c:pt idx="0">
                  <c:v>1.6400000000000001E-2</c:v>
                </c:pt>
                <c:pt idx="1">
                  <c:v>2.1000000000000001E-2</c:v>
                </c:pt>
                <c:pt idx="2">
                  <c:v>2.1000000000000001E-2</c:v>
                </c:pt>
                <c:pt idx="3">
                  <c:v>0.1075</c:v>
                </c:pt>
                <c:pt idx="4">
                  <c:v>0.12620000000000001</c:v>
                </c:pt>
                <c:pt idx="5">
                  <c:v>0.1308</c:v>
                </c:pt>
                <c:pt idx="6">
                  <c:v>0.1472</c:v>
                </c:pt>
                <c:pt idx="7">
                  <c:v>0.17760000000000001</c:v>
                </c:pt>
                <c:pt idx="8">
                  <c:v>0.21729999999999999</c:v>
                </c:pt>
                <c:pt idx="9">
                  <c:v>0.25929999999999997</c:v>
                </c:pt>
                <c:pt idx="10">
                  <c:v>0.29670000000000002</c:v>
                </c:pt>
                <c:pt idx="11">
                  <c:v>0.3014</c:v>
                </c:pt>
                <c:pt idx="12">
                  <c:v>0.3014</c:v>
                </c:pt>
                <c:pt idx="13">
                  <c:v>0.3271</c:v>
                </c:pt>
                <c:pt idx="14">
                  <c:v>0.3458</c:v>
                </c:pt>
                <c:pt idx="15">
                  <c:v>0.36919999999999997</c:v>
                </c:pt>
                <c:pt idx="16">
                  <c:v>0.39489999999999997</c:v>
                </c:pt>
                <c:pt idx="17">
                  <c:v>0.51400000000000001</c:v>
                </c:pt>
                <c:pt idx="18">
                  <c:v>0.51400000000000001</c:v>
                </c:pt>
                <c:pt idx="19">
                  <c:v>0.68459999999999999</c:v>
                </c:pt>
                <c:pt idx="20">
                  <c:v>0.69159999999999999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1561112"/>
        <c:axId val="361560720"/>
      </c:barChart>
      <c:catAx>
        <c:axId val="36156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0720"/>
        <c:crosses val="autoZero"/>
        <c:auto val="1"/>
        <c:lblAlgn val="ctr"/>
        <c:lblOffset val="100"/>
        <c:tickLblSkip val="1"/>
        <c:noMultiLvlLbl val="0"/>
      </c:catAx>
      <c:valAx>
        <c:axId val="36156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11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0.35210000000000002</c:v>
                </c:pt>
                <c:pt idx="1">
                  <c:v>0.29809999999999998</c:v>
                </c:pt>
                <c:pt idx="2">
                  <c:v>0.34979999999999989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561504"/>
        <c:axId val="361562680"/>
      </c:barChart>
      <c:catAx>
        <c:axId val="3615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2680"/>
        <c:crosses val="autoZero"/>
        <c:auto val="1"/>
        <c:lblAlgn val="ctr"/>
        <c:lblOffset val="100"/>
        <c:noMultiLvlLbl val="0"/>
      </c:catAx>
      <c:valAx>
        <c:axId val="3615626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Beginner</c:v>
                </c:pt>
                <c:pt idx="1">
                  <c:v>Intermediate</c:v>
                </c:pt>
                <c:pt idx="2">
                  <c:v>Advanced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0.3115</c:v>
                </c:pt>
                <c:pt idx="1">
                  <c:v>0.45079999999999998</c:v>
                </c:pt>
                <c:pt idx="2">
                  <c:v>0.23769999999999999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559152"/>
        <c:axId val="361561896"/>
      </c:barChart>
      <c:catAx>
        <c:axId val="36155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1896"/>
        <c:crosses val="autoZero"/>
        <c:auto val="1"/>
        <c:lblAlgn val="ctr"/>
        <c:lblOffset val="100"/>
        <c:noMultiLvlLbl val="0"/>
      </c:catAx>
      <c:valAx>
        <c:axId val="36156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5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36123865651594"/>
          <c:y val="3.4375039387353874E-2"/>
          <c:w val="0.45882651185653711"/>
          <c:h val="0.875916338582677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Paper braille for note taking</c:v>
                </c:pt>
                <c:pt idx="1">
                  <c:v>Head-worn camera for magnification</c:v>
                </c:pt>
                <c:pt idx="2">
                  <c:v>Distance magnification for navigation</c:v>
                </c:pt>
                <c:pt idx="3">
                  <c:v>Braille note taker</c:v>
                </c:pt>
                <c:pt idx="4">
                  <c:v>Head-worn camera for OCR (optical character recognition)</c:v>
                </c:pt>
                <c:pt idx="5">
                  <c:v>Refreshable braille display with computer/smart phone/tablet</c:v>
                </c:pt>
                <c:pt idx="6">
                  <c:v>Guide dog</c:v>
                </c:pt>
                <c:pt idx="7">
                  <c:v>Magnification (PC/Mac)</c:v>
                </c:pt>
                <c:pt idx="8">
                  <c:v>Head-worn camera for sighted visual interpretation</c:v>
                </c:pt>
                <c:pt idx="9">
                  <c:v>Large print</c:v>
                </c:pt>
                <c:pt idx="10">
                  <c:v>Talking book player/app</c:v>
                </c:pt>
                <c:pt idx="11">
                  <c:v>Combination of screen reader and magnification (PC/Mac)</c:v>
                </c:pt>
                <c:pt idx="12">
                  <c:v>White cane</c:v>
                </c:pt>
                <c:pt idx="13">
                  <c:v>Recorder for note taking</c:v>
                </c:pt>
                <c:pt idx="14">
                  <c:v>Scan-and-read app/device for OCR</c:v>
                </c:pt>
                <c:pt idx="15">
                  <c:v>Talking GPS app/device</c:v>
                </c:pt>
                <c:pt idx="16">
                  <c:v>GPS</c:v>
                </c:pt>
                <c:pt idx="17">
                  <c:v>Tablet</c:v>
                </c:pt>
                <c:pt idx="18">
                  <c:v>Screen reader (PC/Mac)</c:v>
                </c:pt>
                <c:pt idx="19">
                  <c:v>Artificial intelligence (AI) app for visual interpretation</c:v>
                </c:pt>
                <c:pt idx="20">
                  <c:v>Smart phone</c:v>
                </c:pt>
              </c:strCache>
            </c:strRef>
          </c:cat>
          <c:val>
            <c:numRef>
              <c:f>Sheet1!$B$2:$B$22</c:f>
              <c:numCache>
                <c:formatCode>0.00%</c:formatCode>
                <c:ptCount val="21"/>
                <c:pt idx="0">
                  <c:v>5.8799999999999998E-2</c:v>
                </c:pt>
                <c:pt idx="1">
                  <c:v>9.5000000000000001E-2</c:v>
                </c:pt>
                <c:pt idx="2">
                  <c:v>0.12670000000000001</c:v>
                </c:pt>
                <c:pt idx="3">
                  <c:v>0.13120000000000001</c:v>
                </c:pt>
                <c:pt idx="4">
                  <c:v>0.13120000000000001</c:v>
                </c:pt>
                <c:pt idx="5">
                  <c:v>0.13569999999999999</c:v>
                </c:pt>
                <c:pt idx="6">
                  <c:v>0.14030000000000001</c:v>
                </c:pt>
                <c:pt idx="7">
                  <c:v>0.14030000000000001</c:v>
                </c:pt>
                <c:pt idx="8">
                  <c:v>0.14480000000000001</c:v>
                </c:pt>
                <c:pt idx="9">
                  <c:v>0.14480000000000001</c:v>
                </c:pt>
                <c:pt idx="10">
                  <c:v>0.16739999999999999</c:v>
                </c:pt>
                <c:pt idx="11">
                  <c:v>0.1719</c:v>
                </c:pt>
                <c:pt idx="12">
                  <c:v>0.1719</c:v>
                </c:pt>
                <c:pt idx="13">
                  <c:v>0.1946</c:v>
                </c:pt>
                <c:pt idx="14">
                  <c:v>0.2127</c:v>
                </c:pt>
                <c:pt idx="15">
                  <c:v>0.23980000000000001</c:v>
                </c:pt>
                <c:pt idx="16">
                  <c:v>0.25790000000000002</c:v>
                </c:pt>
                <c:pt idx="17">
                  <c:v>0.26240000000000002</c:v>
                </c:pt>
                <c:pt idx="18">
                  <c:v>0.26700000000000002</c:v>
                </c:pt>
                <c:pt idx="19">
                  <c:v>0.32129999999999997</c:v>
                </c:pt>
                <c:pt idx="20">
                  <c:v>0.38009999999999999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1562288"/>
        <c:axId val="361557584"/>
      </c:barChart>
      <c:catAx>
        <c:axId val="36156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57584"/>
        <c:crosses val="autoZero"/>
        <c:auto val="1"/>
        <c:lblAlgn val="ctr"/>
        <c:lblOffset val="100"/>
        <c:tickLblSkip val="1"/>
        <c:noMultiLvlLbl val="0"/>
      </c:catAx>
      <c:valAx>
        <c:axId val="36155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22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0.49199999999999999</c:v>
                </c:pt>
                <c:pt idx="1">
                  <c:v>0.50800000000000001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564248"/>
        <c:axId val="361556800"/>
      </c:barChart>
      <c:catAx>
        <c:axId val="36156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56800"/>
        <c:crosses val="autoZero"/>
        <c:auto val="1"/>
        <c:lblAlgn val="ctr"/>
        <c:lblOffset val="100"/>
        <c:noMultiLvlLbl val="0"/>
      </c:catAx>
      <c:valAx>
        <c:axId val="3615568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564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My lack of specific skills and/or direct training</c:v>
                </c:pt>
                <c:pt idx="1">
                  <c:v>Poor employer understanding of vision loss accessibility</c:v>
                </c:pt>
                <c:pt idx="2">
                  <c:v>Lack of access to accessible and/or assistive technologies (e.g. computer software)</c:v>
                </c:pt>
                <c:pt idx="3">
                  <c:v>Lack of workflow accessibility</c:v>
                </c:pt>
                <c:pt idx="4">
                  <c:v>Lack of worksite accessibility</c:v>
                </c:pt>
                <c:pt idx="5">
                  <c:v>Lack of opportunities to mentor with experienced workers</c:v>
                </c:pt>
                <c:pt idx="6">
                  <c:v>Lack of legislated accessibility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0.52400000000000002</c:v>
                </c:pt>
                <c:pt idx="1">
                  <c:v>0.55459999999999998</c:v>
                </c:pt>
                <c:pt idx="2">
                  <c:v>0.4017</c:v>
                </c:pt>
                <c:pt idx="3">
                  <c:v>0.31440000000000001</c:v>
                </c:pt>
                <c:pt idx="4">
                  <c:v>0.29260000000000003</c:v>
                </c:pt>
                <c:pt idx="5">
                  <c:v>0.43669999999999998</c:v>
                </c:pt>
                <c:pt idx="6">
                  <c:v>0.3886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7896"/>
        <c:axId val="362853584"/>
      </c:barChart>
      <c:catAx>
        <c:axId val="362857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3584"/>
        <c:crosses val="autoZero"/>
        <c:auto val="1"/>
        <c:lblAlgn val="ctr"/>
        <c:lblOffset val="100"/>
        <c:noMultiLvlLbl val="0"/>
      </c:catAx>
      <c:valAx>
        <c:axId val="36285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7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9536986873281"/>
          <c:y val="3.4375039387353874E-2"/>
          <c:w val="0.69092603979088441"/>
          <c:h val="0.875916338582677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Textbooks/tutorials</c:v>
                </c:pt>
                <c:pt idx="1">
                  <c:v>Formal classrooms</c:v>
                </c:pt>
                <c:pt idx="2">
                  <c:v>Seminars</c:v>
                </c:pt>
                <c:pt idx="3">
                  <c:v>Co-op placements</c:v>
                </c:pt>
                <c:pt idx="4">
                  <c:v>Internships</c:v>
                </c:pt>
                <c:pt idx="5">
                  <c:v>Online training</c:v>
                </c:pt>
                <c:pt idx="6">
                  <c:v>Workshops</c:v>
                </c:pt>
                <c:pt idx="7">
                  <c:v>Mentoring</c:v>
                </c:pt>
                <c:pt idx="8">
                  <c:v>One-on-one training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0.31709999999999999</c:v>
                </c:pt>
                <c:pt idx="1">
                  <c:v>0.33450000000000002</c:v>
                </c:pt>
                <c:pt idx="2">
                  <c:v>0.37630000000000002</c:v>
                </c:pt>
                <c:pt idx="3">
                  <c:v>0.38679999999999998</c:v>
                </c:pt>
                <c:pt idx="4">
                  <c:v>0.3972</c:v>
                </c:pt>
                <c:pt idx="5">
                  <c:v>0.41810000000000003</c:v>
                </c:pt>
                <c:pt idx="6">
                  <c:v>0.5575</c:v>
                </c:pt>
                <c:pt idx="7">
                  <c:v>0.58540000000000003</c:v>
                </c:pt>
                <c:pt idx="8">
                  <c:v>0.73519999999999996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2852800"/>
        <c:axId val="362429992"/>
      </c:barChart>
      <c:catAx>
        <c:axId val="36285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429992"/>
        <c:crosses val="autoZero"/>
        <c:auto val="1"/>
        <c:lblAlgn val="ctr"/>
        <c:lblOffset val="100"/>
        <c:tickLblSkip val="1"/>
        <c:noMultiLvlLbl val="0"/>
      </c:catAx>
      <c:valAx>
        <c:axId val="362429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2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Work independently</c:v>
                </c:pt>
                <c:pt idx="1">
                  <c:v>Work as part of a team</c:v>
                </c:pt>
                <c:pt idx="2">
                  <c:v>Work in an office</c:v>
                </c:pt>
                <c:pt idx="3">
                  <c:v>Work in an open-concept office</c:v>
                </c:pt>
                <c:pt idx="4">
                  <c:v>Work from home</c:v>
                </c:pt>
                <c:pt idx="5">
                  <c:v>Work in a retail setting</c:v>
                </c:pt>
                <c:pt idx="6">
                  <c:v>Work outdoors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0.54770000000000008</c:v>
                </c:pt>
                <c:pt idx="1">
                  <c:v>0.74769999999999992</c:v>
                </c:pt>
                <c:pt idx="2">
                  <c:v>0.48309999999999997</c:v>
                </c:pt>
                <c:pt idx="3">
                  <c:v>0.2369</c:v>
                </c:pt>
                <c:pt idx="4">
                  <c:v>0.55380000000000007</c:v>
                </c:pt>
                <c:pt idx="5">
                  <c:v>9.5399999999999985E-2</c:v>
                </c:pt>
                <c:pt idx="6">
                  <c:v>0.1938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426464"/>
        <c:axId val="362426856"/>
      </c:barChart>
      <c:catAx>
        <c:axId val="36242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426856"/>
        <c:crosses val="autoZero"/>
        <c:auto val="1"/>
        <c:lblAlgn val="ctr"/>
        <c:lblOffset val="100"/>
        <c:noMultiLvlLbl val="0"/>
      </c:catAx>
      <c:valAx>
        <c:axId val="36242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4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0.52070000000000005</c:v>
                </c:pt>
                <c:pt idx="1">
                  <c:v>0.47699999999999998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6720"/>
        <c:axId val="362856328"/>
      </c:barChart>
      <c:catAx>
        <c:axId val="36285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6328"/>
        <c:crossesAt val="0"/>
        <c:auto val="1"/>
        <c:lblAlgn val="ctr"/>
        <c:lblOffset val="100"/>
        <c:noMultiLvlLbl val="0"/>
      </c:catAx>
      <c:valAx>
        <c:axId val="3628563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Under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  <c:pt idx="7">
                  <c:v>Rather not say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9.300000000000001E-3</c:v>
                </c:pt>
                <c:pt idx="1">
                  <c:v>2.3199999999999998E-2</c:v>
                </c:pt>
                <c:pt idx="2">
                  <c:v>8.1199999999999994E-2</c:v>
                </c:pt>
                <c:pt idx="3">
                  <c:v>0.13919999999999999</c:v>
                </c:pt>
                <c:pt idx="4">
                  <c:v>0.1462</c:v>
                </c:pt>
                <c:pt idx="5">
                  <c:v>0.25519999999999998</c:v>
                </c:pt>
                <c:pt idx="6">
                  <c:v>0.32950000000000002</c:v>
                </c:pt>
                <c:pt idx="7">
                  <c:v>1.6199999999999999E-2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2408"/>
        <c:axId val="362857112"/>
      </c:barChart>
      <c:catAx>
        <c:axId val="36285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7112"/>
        <c:crosses val="autoZero"/>
        <c:auto val="1"/>
        <c:lblAlgn val="ctr"/>
        <c:lblOffset val="100"/>
        <c:noMultiLvlLbl val="0"/>
      </c:catAx>
      <c:valAx>
        <c:axId val="36285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2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Less than a high school diploma</c:v>
                </c:pt>
                <c:pt idx="1">
                  <c:v>High school diploma or equivalent</c:v>
                </c:pt>
                <c:pt idx="2">
                  <c:v>Trade certification</c:v>
                </c:pt>
                <c:pt idx="3">
                  <c:v>Post-secondary certificate or diploma</c:v>
                </c:pt>
                <c:pt idx="4">
                  <c:v>Bachelor's degree (e.g. B.A., B.S.)</c:v>
                </c:pt>
                <c:pt idx="5">
                  <c:v>Graduate degree (Master’s Degree or higher)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5.2300000000000013E-2</c:v>
                </c:pt>
                <c:pt idx="1">
                  <c:v>0.1971</c:v>
                </c:pt>
                <c:pt idx="2">
                  <c:v>6.4100000000000004E-2</c:v>
                </c:pt>
                <c:pt idx="3">
                  <c:v>0.30399999999999999</c:v>
                </c:pt>
                <c:pt idx="4">
                  <c:v>0.26840000000000003</c:v>
                </c:pt>
                <c:pt idx="5">
                  <c:v>0.114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3192"/>
        <c:axId val="362859464"/>
      </c:barChart>
      <c:catAx>
        <c:axId val="36285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9464"/>
        <c:crosses val="autoZero"/>
        <c:auto val="1"/>
        <c:lblAlgn val="ctr"/>
        <c:lblOffset val="100"/>
        <c:noMultiLvlLbl val="0"/>
      </c:catAx>
      <c:valAx>
        <c:axId val="36285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Business</c:v>
                </c:pt>
                <c:pt idx="1">
                  <c:v>Education</c:v>
                </c:pt>
                <c:pt idx="2">
                  <c:v>STEM (science, technology, engineering, mathematics and computer sciences)</c:v>
                </c:pt>
                <c:pt idx="3">
                  <c:v>Health care</c:v>
                </c:pt>
                <c:pt idx="4">
                  <c:v>Humanities</c:v>
                </c:pt>
                <c:pt idx="5">
                  <c:v>Law/legal</c:v>
                </c:pt>
                <c:pt idx="6">
                  <c:v>Social services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0.2586</c:v>
                </c:pt>
                <c:pt idx="1">
                  <c:v>0.1103</c:v>
                </c:pt>
                <c:pt idx="2">
                  <c:v>0.17929999999999999</c:v>
                </c:pt>
                <c:pt idx="3">
                  <c:v>0.1172</c:v>
                </c:pt>
                <c:pt idx="4">
                  <c:v>0.15859999999999999</c:v>
                </c:pt>
                <c:pt idx="5">
                  <c:v>2.07E-2</c:v>
                </c:pt>
                <c:pt idx="6">
                  <c:v>0.1552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7504"/>
        <c:axId val="362855936"/>
      </c:barChart>
      <c:catAx>
        <c:axId val="36285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5936"/>
        <c:crosses val="autoZero"/>
        <c:auto val="1"/>
        <c:lblAlgn val="ctr"/>
        <c:lblOffset val="100"/>
        <c:noMultiLvlLbl val="0"/>
      </c:catAx>
      <c:valAx>
        <c:axId val="36285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</c:spPr>
          <c:dPt>
            <c:idx val="0"/>
            <c:bubble3D val="0"/>
            <c:spPr>
              <a:solidFill>
                <a:srgbClr val="00BF6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Aspire for Further Education </c:v>
                </c:pt>
                <c:pt idx="1">
                  <c:v>Do Not Aspire for Further Education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Student</c:v>
                </c:pt>
                <c:pt idx="1">
                  <c:v>Unemployed</c:v>
                </c:pt>
                <c:pt idx="2">
                  <c:v>Working part-time</c:v>
                </c:pt>
                <c:pt idx="3">
                  <c:v>Working full-time</c:v>
                </c:pt>
                <c:pt idx="4">
                  <c:v>Self-employed</c:v>
                </c:pt>
                <c:pt idx="5">
                  <c:v>Retired</c:v>
                </c:pt>
                <c:pt idx="6">
                  <c:v>Unable to work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6.6699999999999995E-2</c:v>
                </c:pt>
                <c:pt idx="1">
                  <c:v>0.1885</c:v>
                </c:pt>
                <c:pt idx="2">
                  <c:v>9.4299999999999995E-2</c:v>
                </c:pt>
                <c:pt idx="3">
                  <c:v>0.1908</c:v>
                </c:pt>
                <c:pt idx="4">
                  <c:v>0.1011</c:v>
                </c:pt>
                <c:pt idx="5">
                  <c:v>0.42759999999999998</c:v>
                </c:pt>
                <c:pt idx="6">
                  <c:v>0.12180000000000001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853976"/>
        <c:axId val="362858288"/>
      </c:barChart>
      <c:catAx>
        <c:axId val="36285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8288"/>
        <c:crosses val="autoZero"/>
        <c:auto val="1"/>
        <c:lblAlgn val="ctr"/>
        <c:lblOffset val="100"/>
        <c:noMultiLvlLbl val="0"/>
      </c:catAx>
      <c:valAx>
        <c:axId val="36285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853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0.52549999999999997</c:v>
                </c:pt>
                <c:pt idx="1">
                  <c:v>0.47449999999999998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407288"/>
        <c:axId val="358404152"/>
      </c:barChart>
      <c:catAx>
        <c:axId val="3584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404152"/>
        <c:crosses val="autoZero"/>
        <c:auto val="1"/>
        <c:lblAlgn val="ctr"/>
        <c:lblOffset val="100"/>
        <c:noMultiLvlLbl val="0"/>
      </c:catAx>
      <c:valAx>
        <c:axId val="3584041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4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Access to accessible and/or assistive technologies (e.g. computer software)</c:v>
                </c:pt>
                <c:pt idx="1">
                  <c:v>Navigation to and from the workplace</c:v>
                </c:pt>
                <c:pt idx="2">
                  <c:v>Web accessibility</c:v>
                </c:pt>
                <c:pt idx="3">
                  <c:v>Workflow accessibility</c:v>
                </c:pt>
                <c:pt idx="4">
                  <c:v>Worksite accessibility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0.54549999999999998</c:v>
                </c:pt>
                <c:pt idx="1">
                  <c:v>0.53639999999999999</c:v>
                </c:pt>
                <c:pt idx="2">
                  <c:v>0.42730000000000001</c:v>
                </c:pt>
                <c:pt idx="3">
                  <c:v>0.39090000000000003</c:v>
                </c:pt>
                <c:pt idx="4">
                  <c:v>0.28179999999999999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692936"/>
        <c:axId val="321608800"/>
      </c:barChart>
      <c:catAx>
        <c:axId val="22069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08800"/>
        <c:crosses val="autoZero"/>
        <c:auto val="1"/>
        <c:lblAlgn val="ctr"/>
        <c:lblOffset val="100"/>
        <c:noMultiLvlLbl val="0"/>
      </c:catAx>
      <c:valAx>
        <c:axId val="32160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9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CC19F-81ED-A145-A69D-7F53BF09DFF4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C72CD-1BA9-5640-898B-8A69F726E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7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2C55A-592B-DA4D-B6B9-C84A010C0B7A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0C681-4F57-A44E-8BFF-7BC6189EA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1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0C681-4F57-A44E-8BFF-7BC6189EA1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0C681-4F57-A44E-8BFF-7BC6189EA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9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0C681-4F57-A44E-8BFF-7BC6189EA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6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0C681-4F57-A44E-8BFF-7BC6189EA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6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0C681-4F57-A44E-8BFF-7BC6189EA1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F3B-8465-482E-93FF-3606EB9633A6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1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BBE4-BD3A-4122-934D-EE6D3646C76A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A284-7367-489A-931E-1B920DA4F06D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049F-D5D2-46AF-AA57-7D9E8B095B5B}" type="datetime1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2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36B0-C526-481C-8DDE-6829CE0CF7A0}" type="datetime1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0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49B0-238E-4C4A-A719-236BD7DAD4B3}" type="datetime1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1735" y="6335193"/>
            <a:ext cx="1645065" cy="365125"/>
          </a:xfrm>
          <a:prstGeom prst="rect">
            <a:avLst/>
          </a:prstGeom>
        </p:spPr>
        <p:txBody>
          <a:bodyPr/>
          <a:lstStyle/>
          <a:p>
            <a:fld id="{AE611644-1EDA-40D5-B27E-3F274C58F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35193"/>
            <a:ext cx="1645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423B-681F-4CFE-832D-02B9898B977B}" type="datetime1">
              <a:rPr lang="en-US" smtClean="0"/>
              <a:t>4/12/2019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201" y="6335193"/>
            <a:ext cx="2467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Slide Number Placeholder 133"/>
          <p:cNvSpPr>
            <a:spLocks noGrp="1"/>
          </p:cNvSpPr>
          <p:nvPr>
            <p:ph type="sldNum" sz="quarter" idx="4"/>
          </p:nvPr>
        </p:nvSpPr>
        <p:spPr>
          <a:xfrm>
            <a:off x="6629400" y="6354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2D39D0D-F62A-4139-B340-C63EECD0B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3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0306" y="762002"/>
            <a:ext cx="8283388" cy="3295650"/>
          </a:xfrm>
        </p:spPr>
        <p:txBody>
          <a:bodyPr>
            <a:noAutofit/>
          </a:bodyPr>
          <a:lstStyle/>
          <a:p>
            <a:pPr marL="0" indent="0"/>
            <a:r>
              <a:rPr lang="en-CA" sz="3600" b="1" dirty="0"/>
              <a:t>A NEEDS REPORT ON ACCESSIBLE</a:t>
            </a:r>
            <a:r>
              <a:rPr lang="en-CA" sz="3600" dirty="0"/>
              <a:t> </a:t>
            </a:r>
            <a:r>
              <a:rPr lang="en-CA" sz="3600" b="1" dirty="0"/>
              <a:t>TECHNOLOGY 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b="1" dirty="0"/>
              <a:t>and 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b="1" dirty="0"/>
              <a:t>A DISCUSSION ON ACCESSIBLE ASSISTIVE</a:t>
            </a:r>
            <a:r>
              <a:rPr lang="en-CA" sz="3600" dirty="0"/>
              <a:t> </a:t>
            </a:r>
            <a:r>
              <a:rPr lang="en-CA" sz="3600" b="1" dirty="0"/>
              <a:t>TECHNOLOGY: SUMMARY </a:t>
            </a:r>
            <a:r>
              <a:rPr lang="en-CA" sz="3600" b="1" dirty="0" smtClean="0"/>
              <a:t>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82706" y="4343401"/>
            <a:ext cx="7978588" cy="1752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CA" sz="9600" i="1" dirty="0" smtClean="0">
                <a:solidFill>
                  <a:schemeClr val="tx1"/>
                </a:solidFill>
              </a:rPr>
              <a:t>Provided </a:t>
            </a:r>
            <a:r>
              <a:rPr lang="en-CA" sz="9600" i="1" dirty="0">
                <a:solidFill>
                  <a:schemeClr val="tx1"/>
                </a:solidFill>
              </a:rPr>
              <a:t>to the Accessible Technology Program (AT), Department of Innovation, Science and Economic Development (ISED) </a:t>
            </a:r>
            <a:r>
              <a:rPr lang="en-CA" sz="9600" i="1" dirty="0" smtClean="0">
                <a:solidFill>
                  <a:schemeClr val="tx1"/>
                </a:solidFill>
              </a:rPr>
              <a:t>by the Canadian Council </a:t>
            </a:r>
            <a:r>
              <a:rPr lang="en-CA" sz="9600" i="1" dirty="0">
                <a:solidFill>
                  <a:schemeClr val="tx1"/>
                </a:solidFill>
              </a:rPr>
              <a:t>of the Blind </a:t>
            </a:r>
            <a:endParaRPr lang="en-CA" sz="9600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9600" i="1" dirty="0" smtClean="0">
                <a:solidFill>
                  <a:schemeClr val="tx1"/>
                </a:solidFill>
              </a:rPr>
              <a:t>April 9</a:t>
            </a:r>
            <a:r>
              <a:rPr lang="en-CA" sz="9600" i="1" dirty="0">
                <a:solidFill>
                  <a:schemeClr val="tx1"/>
                </a:solidFill>
              </a:rPr>
              <a:t>, 2019</a:t>
            </a:r>
            <a:r>
              <a:rPr lang="en-CA" sz="9600" dirty="0">
                <a:solidFill>
                  <a:schemeClr val="tx1"/>
                </a:solidFill>
              </a:rPr>
              <a:t> 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6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Currently Employed in Field of Study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01423456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203/453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Barriers to Search for Employment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93838447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110/453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5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Assistive Technologies Currently Used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68613454"/>
              </p:ext>
            </p:extLst>
          </p:nvPr>
        </p:nvGraphicFramePr>
        <p:xfrm>
          <a:off x="619125" y="1450792"/>
          <a:ext cx="7905750" cy="468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436/453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Received Formal Training in the Use of Accessible/Assistive Technology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44798480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434/453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7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Current Level of Proficiency with Employment-Related Assistive Technology </a:t>
            </a:r>
            <a:endParaRPr lang="en-US" sz="36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64845445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344/453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Assistive Technologies Needed to Acquire/Learn for Successful Career or Achieving Employment </a:t>
            </a:r>
            <a:endParaRPr lang="en-US" sz="3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61547226"/>
              </p:ext>
            </p:extLst>
          </p:nvPr>
        </p:nvGraphicFramePr>
        <p:xfrm>
          <a:off x="619125" y="1513542"/>
          <a:ext cx="7905750" cy="468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226/453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37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Application Process Not Accessible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31728939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381/453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Impediments for Advancing in Present or Higher Employment Level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37555720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235/453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60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Training Needed to Achieve Employment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84295955"/>
              </p:ext>
            </p:extLst>
          </p:nvPr>
        </p:nvGraphicFramePr>
        <p:xfrm>
          <a:off x="619125" y="1513542"/>
          <a:ext cx="7905750" cy="468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332/453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71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Workplace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87503149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293/453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1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Respondents’ Level of Vision Loss – slide 3</a:t>
            </a:r>
          </a:p>
          <a:p>
            <a:pPr marL="0" indent="0">
              <a:buNone/>
            </a:pPr>
            <a:r>
              <a:rPr lang="en-US" sz="3400" dirty="0" smtClean="0"/>
              <a:t>Gender – slide 4</a:t>
            </a:r>
          </a:p>
          <a:p>
            <a:pPr marL="0" indent="0">
              <a:buNone/>
            </a:pPr>
            <a:r>
              <a:rPr lang="en-US" sz="3400" dirty="0" smtClean="0"/>
              <a:t>Age – slide 5</a:t>
            </a:r>
          </a:p>
          <a:p>
            <a:pPr marL="0" indent="0">
              <a:buNone/>
            </a:pPr>
            <a:r>
              <a:rPr lang="en-US" sz="3400" dirty="0" smtClean="0"/>
              <a:t>Highest Level of Education – slide 6 </a:t>
            </a:r>
          </a:p>
          <a:p>
            <a:pPr marL="0" indent="0">
              <a:buNone/>
            </a:pPr>
            <a:r>
              <a:rPr lang="en-US" sz="3400" dirty="0" smtClean="0"/>
              <a:t>Field of Study – slide 7</a:t>
            </a:r>
          </a:p>
          <a:p>
            <a:pPr marL="0" indent="0">
              <a:buNone/>
            </a:pPr>
            <a:r>
              <a:rPr lang="en-US" sz="3400" dirty="0" smtClean="0"/>
              <a:t>Aspiration for Further Education – slide 8</a:t>
            </a:r>
          </a:p>
          <a:p>
            <a:pPr marL="0" indent="0">
              <a:buNone/>
            </a:pPr>
            <a:r>
              <a:rPr lang="en-US" sz="3400" dirty="0" smtClean="0"/>
              <a:t>Current Employment Status – slide 9</a:t>
            </a:r>
          </a:p>
          <a:p>
            <a:pPr marL="0" indent="0">
              <a:buNone/>
            </a:pPr>
            <a:r>
              <a:rPr lang="en-US" sz="3400" dirty="0" smtClean="0"/>
              <a:t>Current Employment in Field of Study – slide 10</a:t>
            </a:r>
          </a:p>
          <a:p>
            <a:pPr marL="0" indent="0">
              <a:buNone/>
            </a:pPr>
            <a:r>
              <a:rPr lang="en-US" sz="3400" dirty="0" smtClean="0"/>
              <a:t>Barriers to Search for Employment – slide 11</a:t>
            </a:r>
          </a:p>
          <a:p>
            <a:pPr marL="0" indent="0">
              <a:buNone/>
            </a:pPr>
            <a:r>
              <a:rPr lang="en-US" sz="3400" dirty="0" smtClean="0"/>
              <a:t>Assistive Technologies Currently Used – slide 12</a:t>
            </a:r>
          </a:p>
          <a:p>
            <a:pPr marL="0" indent="0">
              <a:buNone/>
            </a:pPr>
            <a:r>
              <a:rPr lang="en-US" sz="3400" dirty="0" smtClean="0"/>
              <a:t>Training in the Use of Assistive Technologies – slide 13</a:t>
            </a:r>
          </a:p>
          <a:p>
            <a:pPr marL="0" indent="0">
              <a:buNone/>
            </a:pPr>
            <a:r>
              <a:rPr lang="en-US" sz="3400" dirty="0" smtClean="0"/>
              <a:t>Current Level of Proficiency with Employment-Related Assistive Technology – slide 14</a:t>
            </a:r>
          </a:p>
          <a:p>
            <a:pPr marL="0" indent="0">
              <a:buNone/>
            </a:pPr>
            <a:r>
              <a:rPr lang="en-US" sz="3400" dirty="0" smtClean="0"/>
              <a:t>Assistive Technologies Needed for Achieving Career Goals – slide 15</a:t>
            </a:r>
          </a:p>
          <a:p>
            <a:pPr marL="0" indent="0">
              <a:buNone/>
            </a:pPr>
            <a:r>
              <a:rPr lang="en-US" sz="3400" dirty="0" smtClean="0"/>
              <a:t>Job Application Process Not Accessible – slide 16</a:t>
            </a:r>
          </a:p>
          <a:p>
            <a:pPr marL="0" indent="0">
              <a:buNone/>
            </a:pPr>
            <a:r>
              <a:rPr lang="en-US" sz="3400" dirty="0" smtClean="0"/>
              <a:t>Major Impediments for Advancing in Present or Higher Employment Level – slide 17</a:t>
            </a:r>
          </a:p>
          <a:p>
            <a:pPr marL="0" indent="0">
              <a:buNone/>
            </a:pPr>
            <a:r>
              <a:rPr lang="en-US" sz="3400" dirty="0" smtClean="0"/>
              <a:t>Types of Training Needed to Achieve Employment – slide 18</a:t>
            </a:r>
          </a:p>
          <a:p>
            <a:pPr marL="0" indent="0">
              <a:buNone/>
            </a:pPr>
            <a:r>
              <a:rPr lang="en-US" sz="3400" dirty="0" smtClean="0"/>
              <a:t>Ideal Workplace – slide 19</a:t>
            </a:r>
          </a:p>
          <a:p>
            <a:pPr marL="0" indent="0">
              <a:buNone/>
            </a:pPr>
            <a:r>
              <a:rPr lang="en-US" sz="3400" dirty="0" smtClean="0"/>
              <a:t>Geographic Survey Response Rate – slide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3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CCB Survey Response Rate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980985"/>
              </p:ext>
            </p:extLst>
          </p:nvPr>
        </p:nvGraphicFramePr>
        <p:xfrm>
          <a:off x="619125" y="1423892"/>
          <a:ext cx="7905750" cy="4693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52876"/>
                <a:gridCol w="3952874"/>
              </a:tblGrid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Province/Territory</a:t>
                      </a:r>
                      <a:endParaRPr lang="en-US" sz="1600" dirty="0"/>
                    </a:p>
                  </a:txBody>
                  <a:tcPr>
                    <a:solidFill>
                      <a:srgbClr val="00BF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Percentage of Respondents</a:t>
                      </a:r>
                      <a:endParaRPr lang="en-US" sz="1600" dirty="0"/>
                    </a:p>
                  </a:txBody>
                  <a:tcPr>
                    <a:solidFill>
                      <a:srgbClr val="00BF6F"/>
                    </a:solidFill>
                  </a:tcPr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Alberta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British Columbia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Manitoba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Brunswick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Newfoundland</a:t>
                      </a:r>
                      <a:r>
                        <a:rPr lang="en-US" sz="1600" baseline="0" dirty="0" smtClean="0"/>
                        <a:t> and Labrador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Northwest</a:t>
                      </a:r>
                      <a:r>
                        <a:rPr lang="en-US" sz="1600" baseline="0" dirty="0" smtClean="0"/>
                        <a:t> Territories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Nova Scotia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Nunavut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Ontario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Prince Edward Island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Quebec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Saskatchewan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0.04%</a:t>
                      </a:r>
                      <a:endParaRPr lang="en-US" sz="1600" dirty="0"/>
                    </a:p>
                  </a:txBody>
                  <a:tcPr/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Yukon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0.003%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399/453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Respondents’ Level of Vision Loss 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33583456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426/453 responding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36373790"/>
              </p:ext>
            </p:extLst>
          </p:nvPr>
        </p:nvGraphicFramePr>
        <p:xfrm>
          <a:off x="619125" y="1513542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442/453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 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84221676"/>
              </p:ext>
            </p:extLst>
          </p:nvPr>
        </p:nvGraphicFramePr>
        <p:xfrm>
          <a:off x="619125" y="1513542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439/453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6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Highest Level of Education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42424083"/>
              </p:ext>
            </p:extLst>
          </p:nvPr>
        </p:nvGraphicFramePr>
        <p:xfrm>
          <a:off x="619125" y="1513542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429/453 responding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2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 Study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57370707"/>
              </p:ext>
            </p:extLst>
          </p:nvPr>
        </p:nvGraphicFramePr>
        <p:xfrm>
          <a:off x="619125" y="1513542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296/453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 for Further Education 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04364163"/>
              </p:ext>
            </p:extLst>
          </p:nvPr>
        </p:nvGraphicFramePr>
        <p:xfrm>
          <a:off x="1524000" y="14866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514600" y="4331377"/>
            <a:ext cx="2292355" cy="12103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Note: 49% of Respondents Did Not Answer the Question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230/453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1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Employment Status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86040535"/>
              </p:ext>
            </p:extLst>
          </p:nvPr>
        </p:nvGraphicFramePr>
        <p:xfrm>
          <a:off x="619125" y="1665945"/>
          <a:ext cx="79057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067" y="6275295"/>
            <a:ext cx="166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443/453 responding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1644-1EDA-40D5-B27E-3F274C58F3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17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8873|-8341960|-3468525|-2064878|-9539986|Markido&quot;,&quot;Id&quot;:&quot;5cb09475303433108815e57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tint val="100000"/>
            <a:shade val="100000"/>
            <a:satMod val="130000"/>
          </a:schemeClr>
        </a:solidFill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396</Words>
  <Application>Microsoft Office PowerPoint</Application>
  <PresentationFormat>On-screen Show (4:3)</PresentationFormat>
  <Paragraphs>111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 NEEDS REPORT ON ACCESSIBLE TECHNOLOGY  and  A DISCUSSION ON ACCESSIBLE ASSISTIVE TECHNOLOGY: SUMMARY REPORT</vt:lpstr>
      <vt:lpstr>Table of Contents </vt:lpstr>
      <vt:lpstr>Respondents’ Level of Vision Loss </vt:lpstr>
      <vt:lpstr>Gender</vt:lpstr>
      <vt:lpstr>Age  </vt:lpstr>
      <vt:lpstr>Highest Level of Education </vt:lpstr>
      <vt:lpstr>Field of Study </vt:lpstr>
      <vt:lpstr>Aspiration for Further Education </vt:lpstr>
      <vt:lpstr>Current Employment Status </vt:lpstr>
      <vt:lpstr>Currently Employed in Field of Study </vt:lpstr>
      <vt:lpstr>Barriers to Search for Employment</vt:lpstr>
      <vt:lpstr>Assistive Technologies Currently Used </vt:lpstr>
      <vt:lpstr>Received Formal Training in the Use of Accessible/Assistive Technology</vt:lpstr>
      <vt:lpstr>Current Level of Proficiency with Employment-Related Assistive Technology </vt:lpstr>
      <vt:lpstr>Assistive Technologies Needed to Acquire/Learn for Successful Career or Achieving Employment </vt:lpstr>
      <vt:lpstr>Job Application Process Not Accessible</vt:lpstr>
      <vt:lpstr>Major Impediments for Advancing in Present or Higher Employment Level</vt:lpstr>
      <vt:lpstr>Types of Training Needed to Achieve Employment</vt:lpstr>
      <vt:lpstr>Ideal Workplace </vt:lpstr>
      <vt:lpstr>CCB Survey Response Rate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Ather Shabbar</dc:creator>
  <cp:lastModifiedBy>sam</cp:lastModifiedBy>
  <cp:revision>100</cp:revision>
  <cp:lastPrinted>2019-03-27T13:10:45Z</cp:lastPrinted>
  <dcterms:created xsi:type="dcterms:W3CDTF">2019-03-25T14:12:44Z</dcterms:created>
  <dcterms:modified xsi:type="dcterms:W3CDTF">2019-04-12T13:36:53Z</dcterms:modified>
</cp:coreProperties>
</file>